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68B602-3BA6-4319-B76F-57AA646F24CE}">
  <a:tblStyle styleId="{F168B602-3BA6-4319-B76F-57AA646F24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4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bold.fntdata"/><Relationship Id="rId16" Type="http://schemas.openxmlformats.org/officeDocument/2006/relationships/slide" Target="slides/slide10.xml"/><Relationship Id="rId38" Type="http://schemas.openxmlformats.org/officeDocument/2006/relationships/font" Target="fonts/Nuni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7412bb0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7412bb0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9b98fe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b9b98fe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39f3eca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39f3eca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39f3eca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39f3eca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7412bb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7412bb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7412bb0d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7412bb0d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4b75c2a0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4b75c2a0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4b75c2a0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4b75c2a0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b75c2a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4b75c2a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b75c2a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b75c2a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7412bb0d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7412bb0d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412bb0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412bb0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7c57c4a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7c57c4a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500fcc55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500fcc55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500fcc5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500fcc5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500fcc55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500fcc55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5031e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5031e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5031eab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5031eab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5031eaba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5031eaba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5031eaba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5031eab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031eab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031eab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00fcc5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00fcc5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7412bb0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7412bb0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500fcc55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500fcc55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00fcc55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500fcc55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64b727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64b727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64b7276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64b7276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70dbc753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70dbc753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412bb0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412bb0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7412bb0d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7412bb0d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412bb0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412bb0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11" Type="http://schemas.openxmlformats.org/officeDocument/2006/relationships/image" Target="../media/image15.jpg"/><Relationship Id="rId10" Type="http://schemas.openxmlformats.org/officeDocument/2006/relationships/image" Target="../media/image19.jpg"/><Relationship Id="rId9" Type="http://schemas.openxmlformats.org/officeDocument/2006/relationships/image" Target="../media/image20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samskruthamShikshanthu/sanskritProjects/tree/main/Lessons/learnSanskritSeries/part-1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JOpxKybiNs4?si=HplQjv6T6_fx4M_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JOpxKybiNs4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30064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206650" y="2340900"/>
            <a:ext cx="26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నవ్వుతున్నది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712300" y="3056825"/>
            <a:ext cx="27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</a:t>
            </a:r>
            <a:r>
              <a:rPr b="1" lang="en" sz="1800">
                <a:solidFill>
                  <a:srgbClr val="0B5394"/>
                </a:solidFill>
              </a:rPr>
              <a:t>सन्ति - నవ్వుతున్నారు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నవ్వుతున్నాడు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3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ीडन्ति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42" name="Google Shape;142;p24"/>
          <p:cNvGraphicFramePr/>
          <p:nvPr/>
        </p:nvGraphicFramePr>
        <p:xfrm>
          <a:off x="43650" y="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करोति?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कुर्वन्ति?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बालिका वदति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बालिका: वदन्ति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भवती पचति | 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भवत्य: पचन्ति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छात्र: तिष्ठति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छात्रा: तिष्ठन्ति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नदी प्रवाहति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नद्य: प्रवाहन्ति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पर्णं पतति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पर्नानि पतन्ति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भवान् धावति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भवन्त: धावन्ति 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वाहनं चलति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वाहनानि चलन्ति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पष्पं विकसति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पुष्पानि विकसन्ति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बिडाल: पिबति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बिडाला: पिबन्ति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5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</a:t>
                      </a: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श्रृण्वन्ति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ददति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जानन्ति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25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विशेषाभ्यास: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2328424" y="1420425"/>
            <a:ext cx="4364554" cy="1552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उत्तमपुरुष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40825" y="1320850"/>
            <a:ext cx="27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पठामि 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చదువుతున్నాను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40825" y="3040950"/>
            <a:ext cx="36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तरामि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ఈత కొడుతున్నాను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127625" y="4182275"/>
            <a:ext cx="34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क्रीडामि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ఆడుకుంటున్నాను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5167175" y="1222075"/>
            <a:ext cx="33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पठाम: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చదువుతున్నాము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5350400" y="3078625"/>
            <a:ext cx="351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तराम: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ఈత కొడుతున్నాము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834275" y="4182275"/>
            <a:ext cx="32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</a:t>
            </a:r>
            <a:r>
              <a:rPr b="1" lang="en" sz="1800">
                <a:solidFill>
                  <a:srgbClr val="0B5394"/>
                </a:solidFill>
              </a:rPr>
              <a:t>क्रीड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ఆడుకుంటున్నాము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206650" y="2340900"/>
            <a:ext cx="31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</a:t>
            </a:r>
            <a:r>
              <a:rPr b="1" lang="en" sz="1800">
                <a:solidFill>
                  <a:srgbClr val="0B5394"/>
                </a:solidFill>
              </a:rPr>
              <a:t>ాను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753850" y="3056825"/>
            <a:ext cx="29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 - </a:t>
            </a:r>
            <a:r>
              <a:rPr b="1" lang="en" sz="1800">
                <a:solidFill>
                  <a:srgbClr val="0B5394"/>
                </a:solidFill>
              </a:rPr>
              <a:t>నవ్వుతున్నాము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నవ్వుతున్నా</a:t>
            </a:r>
            <a:r>
              <a:rPr b="1" lang="en" sz="1800">
                <a:solidFill>
                  <a:srgbClr val="0B5394"/>
                </a:solidFill>
              </a:rPr>
              <a:t>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9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29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94" name="Google Shape;194;p30"/>
          <p:cNvGraphicFramePr/>
          <p:nvPr/>
        </p:nvGraphicFramePr>
        <p:xfrm>
          <a:off x="21825" y="110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भवान्/भवती कीं करोति?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भवन्त:/भावत्य: कीं कुर्वन्ति</a:t>
                      </a: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अहं पचामि | 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 पचाम: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तिष्ठ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तिष्ठ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पत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पत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धाव</a:t>
                      </a:r>
                      <a:r>
                        <a:rPr b="1" lang="en" sz="1900"/>
                        <a:t>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धाव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पिबत</a:t>
                      </a:r>
                      <a:r>
                        <a:rPr b="1" lang="en" sz="1900"/>
                        <a:t>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पिब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न्ति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31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ुम: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नीम: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p31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</a:t>
            </a:r>
            <a:r>
              <a:rPr b="1" lang="en" sz="2500">
                <a:solidFill>
                  <a:srgbClr val="741B47"/>
                </a:solidFill>
              </a:rPr>
              <a:t>ा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2328424" y="1420425"/>
            <a:ext cx="5703811" cy="14570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आज्ञा/प्रार्तना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88" y="1123400"/>
            <a:ext cx="2679423" cy="40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4665200" y="221975"/>
            <a:ext cx="2616600" cy="831300"/>
          </a:xfrm>
          <a:prstGeom prst="wedgeEllipseCallout">
            <a:avLst>
              <a:gd fmla="val 31301" name="adj1"/>
              <a:gd fmla="val 207100" name="adj2"/>
            </a:avLst>
          </a:prstGeom>
          <a:solidFill>
            <a:srgbClr val="D9EAD3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4841650" y="292100"/>
            <a:ext cx="238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कृपया 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దయచేసి తిను </a:t>
            </a:r>
            <a:r>
              <a:rPr b="1" lang="en" sz="2100">
                <a:solidFill>
                  <a:srgbClr val="0B5394"/>
                </a:solidFill>
              </a:rPr>
              <a:t> </a:t>
            </a:r>
            <a:endParaRPr b="1" sz="2100">
              <a:solidFill>
                <a:srgbClr val="0B5394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76" y="1123403"/>
            <a:ext cx="2679399" cy="402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53625" y="104725"/>
            <a:ext cx="2217300" cy="831300"/>
          </a:xfrm>
          <a:prstGeom prst="wedgeEllipseCallout">
            <a:avLst>
              <a:gd fmla="val 78706" name="adj1"/>
              <a:gd fmla="val 206788" name="adj2"/>
            </a:avLst>
          </a:prstGeom>
          <a:solidFill>
            <a:srgbClr val="EA999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551825" y="125975"/>
            <a:ext cx="13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తిను </a:t>
            </a:r>
            <a:r>
              <a:rPr b="1" lang="en" sz="2100">
                <a:solidFill>
                  <a:srgbClr val="1155CC"/>
                </a:solidFill>
              </a:rPr>
              <a:t> </a:t>
            </a:r>
            <a:endParaRPr b="1" sz="21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4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2040200" y="1792900"/>
            <a:ext cx="1917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650350" y="2681263"/>
            <a:ext cx="2558400" cy="813000"/>
          </a:xfrm>
          <a:prstGeom prst="wedgeEllipseCallout">
            <a:avLst>
              <a:gd fmla="val 55009" name="adj1"/>
              <a:gd fmla="val 14256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728900" y="2718325"/>
            <a:ext cx="21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చదువు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श्रुणोति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5966175" y="2732025"/>
            <a:ext cx="1837800" cy="813000"/>
          </a:xfrm>
          <a:prstGeom prst="wedgeEllipseCallout">
            <a:avLst>
              <a:gd fmla="val 63981" name="adj1"/>
              <a:gd fmla="val 117900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6362025" y="2769075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చదువు </a:t>
            </a:r>
            <a:endParaRPr b="1" sz="18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p35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040200" y="1792900"/>
            <a:ext cx="2181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1179625" y="2936850"/>
            <a:ext cx="1837800" cy="934800"/>
          </a:xfrm>
          <a:prstGeom prst="wedgeEllipseCallout">
            <a:avLst>
              <a:gd fmla="val 78795" name="adj1"/>
              <a:gd fmla="val 7517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1299625" y="2896350"/>
            <a:ext cx="159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न्तु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చదవండి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</a:t>
            </a:r>
            <a:r>
              <a:rPr b="1" lang="en" sz="1800">
                <a:solidFill>
                  <a:srgbClr val="7F6000"/>
                </a:solidFill>
              </a:rPr>
              <a:t>ा</a:t>
            </a:r>
            <a:r>
              <a:rPr b="1" lang="en" sz="1800">
                <a:solidFill>
                  <a:srgbClr val="7F6000"/>
                </a:solidFill>
              </a:rPr>
              <a:t>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</a:t>
            </a:r>
            <a:r>
              <a:rPr b="1" lang="en" sz="1800">
                <a:solidFill>
                  <a:srgbClr val="7F6000"/>
                </a:solidFill>
              </a:rPr>
              <a:t>का: </a:t>
            </a:r>
            <a:r>
              <a:rPr b="1" lang="en" sz="1800">
                <a:solidFill>
                  <a:srgbClr val="7F6000"/>
                </a:solidFill>
              </a:rPr>
              <a:t>न श्रु</a:t>
            </a:r>
            <a:r>
              <a:rPr b="1" lang="en" sz="1800">
                <a:solidFill>
                  <a:srgbClr val="7F6000"/>
                </a:solidFill>
              </a:rPr>
              <a:t>ण्व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/>
          <p:nvPr/>
        </p:nvSpPr>
        <p:spPr>
          <a:xfrm>
            <a:off x="5936200" y="2826300"/>
            <a:ext cx="1837800" cy="879000"/>
          </a:xfrm>
          <a:prstGeom prst="wedgeEllipseCallout">
            <a:avLst>
              <a:gd fmla="val 70503" name="adj1"/>
              <a:gd fmla="val 99113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5936200" y="2896350"/>
            <a:ext cx="18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073763"/>
                </a:solidFill>
              </a:rPr>
              <a:t>न्तु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చదవండి 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9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72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4566" y="683218"/>
            <a:ext cx="738900" cy="73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3475" y="683226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56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375" y="683225"/>
            <a:ext cx="7389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260775" y="1025650"/>
            <a:ext cx="30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बालक</a:t>
            </a:r>
            <a:r>
              <a:rPr b="1" lang="en" sz="1700">
                <a:solidFill>
                  <a:srgbClr val="073763"/>
                </a:solidFill>
              </a:rPr>
              <a:t>ा</a:t>
            </a:r>
            <a:r>
              <a:rPr b="1" lang="en" sz="1700">
                <a:solidFill>
                  <a:srgbClr val="073763"/>
                </a:solidFill>
              </a:rPr>
              <a:t>: न पठ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బాలురు చదవటంలేదు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0" y="1881300"/>
            <a:ext cx="376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ता:</a:t>
            </a:r>
            <a:r>
              <a:rPr b="1" lang="en" sz="1700">
                <a:solidFill>
                  <a:srgbClr val="073763"/>
                </a:solidFill>
              </a:rPr>
              <a:t> न क्रीड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వారు(స్త్రీ) ఆడుకోవటంలేదు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360675" y="2736938"/>
            <a:ext cx="280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</a:t>
            </a:r>
            <a:r>
              <a:rPr b="1" lang="en" sz="1700">
                <a:solidFill>
                  <a:srgbClr val="073763"/>
                </a:solidFill>
              </a:rPr>
              <a:t>त्य:</a:t>
            </a:r>
            <a:r>
              <a:rPr b="1" lang="en" sz="1700">
                <a:solidFill>
                  <a:srgbClr val="073763"/>
                </a:solidFill>
              </a:rPr>
              <a:t> न आगच्छ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మీరు(స్త్రీ) రావడం 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20725" y="3611900"/>
            <a:ext cx="30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भवन्</a:t>
            </a:r>
            <a:r>
              <a:rPr b="1" lang="en" sz="1700">
                <a:solidFill>
                  <a:srgbClr val="073763"/>
                </a:solidFill>
              </a:rPr>
              <a:t>त:</a:t>
            </a:r>
            <a:r>
              <a:rPr b="1" lang="en" sz="1700">
                <a:solidFill>
                  <a:srgbClr val="073763"/>
                </a:solidFill>
              </a:rPr>
              <a:t> न पिब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మీరు(పుం) తాగటం 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66025" y="4272350"/>
            <a:ext cx="32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ते</a:t>
            </a:r>
            <a:r>
              <a:rPr b="1" lang="en" sz="1700">
                <a:solidFill>
                  <a:srgbClr val="073763"/>
                </a:solidFill>
              </a:rPr>
              <a:t> न नय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వారు తీసుకవెళ్ళటం లేదు 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3606600" y="1951900"/>
            <a:ext cx="2476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प्रार्थना(कृपया)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/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6338600" y="1025650"/>
            <a:ext cx="162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पठ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చదవండి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6478750" y="1824463"/>
            <a:ext cx="142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क्रीड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ఆడుకోండి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6659250" y="2797775"/>
            <a:ext cx="118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आगच्छ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రండి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6720550" y="3590038"/>
            <a:ext cx="118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पिब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తాగండి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6183250" y="4272350"/>
            <a:ext cx="225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नय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తీసుకవేళ్ళండి </a:t>
            </a:r>
            <a:endParaRPr b="1" sz="1700">
              <a:solidFill>
                <a:srgbClr val="073763"/>
              </a:solidFill>
            </a:endParaRPr>
          </a:p>
        </p:txBody>
      </p:sp>
      <p:cxnSp>
        <p:nvCxnSpPr>
          <p:cNvPr id="272" name="Google Shape;272;p36"/>
          <p:cNvCxnSpPr/>
          <p:nvPr/>
        </p:nvCxnSpPr>
        <p:spPr>
          <a:xfrm flipH="1" rot="10800000">
            <a:off x="3217175" y="13747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6"/>
          <p:cNvCxnSpPr/>
          <p:nvPr/>
        </p:nvCxnSpPr>
        <p:spPr>
          <a:xfrm flipH="1" rot="10800000">
            <a:off x="3530513" y="38701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6"/>
          <p:cNvCxnSpPr/>
          <p:nvPr/>
        </p:nvCxnSpPr>
        <p:spPr>
          <a:xfrm flipH="1" rot="10800000">
            <a:off x="3530513" y="44906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614150" y="219700"/>
            <a:ext cx="7446781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पठति            -         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అతడు చదువుతున్నాడు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 पठति           -           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ఆమె చదువుతున్నది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तत् पतति        -          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అది పడుతుంది - అవి పడుతున్నాయి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>
            <a:off x="614150" y="219700"/>
            <a:ext cx="7311092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 पठति             -         एते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ఇతడు చదువుతున్నాడు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 पठति            -          एता: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ఈమె చదువుతున్నది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 पतति        -          एतानि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ఇది పడుతుంది - ఇవి పడుతున్నాయి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614150" y="219700"/>
            <a:ext cx="8325697" cy="45664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क: पठति?            -         के पठन्ति?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చదువుతున్నాడు? - ఎవ్వరు(బహు) చదువుతున్నారు?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का पठति?          -          का: पठन्ति?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చదువుతున్నది?  - ఎవ్వరు(బహు) చదువుతున్నారు?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कीं पतति?        -          कानि पतन्ति?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ఏది పడుతుంది? -  ఏవి పడుతున్నాయి?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603900" y="172000"/>
            <a:ext cx="8036252" cy="45242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(ఏక-పుం)              -             (బహు-పుం)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भवन् पठति             -        भवन्त: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(ఏక-స్త్రీ)                -             (బహు-స్త్రీ)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भवती पठति              -          भवत्य: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अहं पठामि        -         वयं पठाम: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నేను చదువుతున్నాను  - మేము చదువుతున్నాము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51650" y="733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బహువచన క్రియాపదాలను చదవండి  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C458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10" name="Google Shape;310;p43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</a:t>
            </a:r>
            <a:r>
              <a:rPr b="1"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SamskritaBharati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874250" y="95475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 </a:t>
            </a:r>
            <a:endParaRPr b="1" u="sng">
              <a:solidFill>
                <a:srgbClr val="1155CC"/>
              </a:solidFill>
            </a:endParaRPr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423175" y="86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211175"/>
                <a:gridCol w="1211175"/>
                <a:gridCol w="1211175"/>
              </a:tblGrid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स: అతడు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ते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सा ఆమె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ता: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तत्  అది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तानि అవి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" name="Google Shape;74;p16"/>
          <p:cNvGraphicFramePr/>
          <p:nvPr/>
        </p:nvGraphicFramePr>
        <p:xfrm>
          <a:off x="4847575" y="12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264450"/>
                <a:gridCol w="1264450"/>
                <a:gridCol w="1264450"/>
              </a:tblGrid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एष: ఇతడు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एते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एषा ఈమె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एता: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एतत् ఇది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एतानि ఇవి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" name="Google Shape;75;p16"/>
          <p:cNvGraphicFramePr/>
          <p:nvPr/>
        </p:nvGraphicFramePr>
        <p:xfrm>
          <a:off x="343275" y="34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527150"/>
                <a:gridCol w="1527150"/>
              </a:tblGrid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अहं నేను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वयं మేము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" name="Google Shape;76;p16"/>
          <p:cNvGraphicFramePr/>
          <p:nvPr/>
        </p:nvGraphicFramePr>
        <p:xfrm>
          <a:off x="4930075" y="334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317725"/>
                <a:gridCol w="1317725"/>
                <a:gridCol w="1317725"/>
              </a:tblGrid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भवती మీరు(నువ్వు)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भवत्य:మీరు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भवान् మీరు(నువ్వు)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भवन्त: 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" name="Google Shape;77;p16"/>
          <p:cNvSpPr txBox="1"/>
          <p:nvPr/>
        </p:nvSpPr>
        <p:spPr>
          <a:xfrm>
            <a:off x="263402" y="4426650"/>
            <a:ext cx="451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hlink"/>
                </a:solidFill>
                <a:hlinkClick r:id="rId3"/>
              </a:rPr>
              <a:t>भवान्, भवती, त्वं గురించి తెలుసుకోండి Link 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810625" y="0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</a:t>
            </a:r>
            <a:r>
              <a:rPr b="1" lang="en" u="sng">
                <a:solidFill>
                  <a:srgbClr val="FF0000"/>
                </a:solidFill>
              </a:rPr>
              <a:t> </a:t>
            </a:r>
            <a:endParaRPr b="1" u="sng">
              <a:solidFill>
                <a:srgbClr val="FF0000"/>
              </a:solidFill>
            </a:endParaRPr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0" y="7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377650"/>
                <a:gridCol w="1377650"/>
                <a:gridCol w="1377650"/>
              </a:tblGrid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क:? ఎవ్వరు? 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के?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का:?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నపుం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किम्?ఏమిటి?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कानि? ఏవి?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4" name="Google Shape;84;p17"/>
          <p:cNvGraphicFramePr/>
          <p:nvPr/>
        </p:nvGraphicFramePr>
        <p:xfrm>
          <a:off x="4312325" y="20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{F168B602-3BA6-4319-B76F-57AA646F24CE}</a:tableStyleId>
              </a:tblPr>
              <a:tblGrid>
                <a:gridCol w="1379950"/>
                <a:gridCol w="1379950"/>
                <a:gridCol w="1638575"/>
              </a:tblGrid>
              <a:tr h="33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 మహిళ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महिला: మహిళలు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सिंही సింహం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सिंह्य: సింహాలు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बालक: బాలకుడు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बालका: బాలురు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पुस्तकम् పుస్తకము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पुस्तकानि పుస్తకాలు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sconceptions about the usage of words भवत् and युष्मद् in Sanskrit language." id="89" name="Google Shape;89;p18" title="भवत् vs युष्मद् in Sanskrit Grammar | Neelesh Boda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13" y="943801"/>
            <a:ext cx="7237775" cy="4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695600" y="261875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https://youtu.be/JOpxKybiNs4?si=HplQjv6T6_fx4M_E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1987500"/>
            <a:ext cx="9143991" cy="1168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बहुवचनम्-क्रियापदानि</a:t>
            </a:r>
          </a:p>
        </p:txBody>
      </p:sp>
      <p:sp>
        <p:nvSpPr>
          <p:cNvPr id="96" name="Google Shape;96;p19"/>
          <p:cNvSpPr/>
          <p:nvPr/>
        </p:nvSpPr>
        <p:spPr>
          <a:xfrm>
            <a:off x="1663837" y="731650"/>
            <a:ext cx="5816319" cy="95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वर्तमानकालम्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2328424" y="1420425"/>
            <a:ext cx="4487154" cy="1631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प्रथमपुरुष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40825" y="132085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बालक: </a:t>
            </a:r>
            <a:r>
              <a:rPr b="1" lang="en" sz="1800">
                <a:solidFill>
                  <a:srgbClr val="0B5394"/>
                </a:solidFill>
              </a:rPr>
              <a:t>पठति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బాలుడు చదువుతున్నాడు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40825" y="3040950"/>
            <a:ext cx="30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</a:t>
            </a:r>
            <a:r>
              <a:rPr b="1" lang="en" sz="1800">
                <a:solidFill>
                  <a:srgbClr val="0B5394"/>
                </a:solidFill>
              </a:rPr>
              <a:t>िका तरति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ఈత కొడుతుంది 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127625" y="4182275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 </a:t>
            </a:r>
            <a:r>
              <a:rPr b="1" lang="en" sz="1800">
                <a:solidFill>
                  <a:srgbClr val="0B5394"/>
                </a:solidFill>
              </a:rPr>
              <a:t>क्रीडति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ఆడుకుంటున్నది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167175" y="122207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</a:t>
            </a:r>
            <a:r>
              <a:rPr b="1" lang="en" sz="1800">
                <a:solidFill>
                  <a:srgbClr val="0B5394"/>
                </a:solidFill>
              </a:rPr>
              <a:t>ा</a:t>
            </a:r>
            <a:r>
              <a:rPr b="1" lang="en" sz="1800">
                <a:solidFill>
                  <a:srgbClr val="0B5394"/>
                </a:solidFill>
              </a:rPr>
              <a:t>: पठ</a:t>
            </a:r>
            <a:r>
              <a:rPr b="1" lang="en" sz="1800">
                <a:solidFill>
                  <a:srgbClr val="0B5394"/>
                </a:solidFill>
              </a:rPr>
              <a:t>न्ति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బాలురు చదువుతున్నారు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5350400" y="307862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त</a:t>
            </a:r>
            <a:r>
              <a:rPr b="1" lang="en" sz="1800">
                <a:solidFill>
                  <a:srgbClr val="0B5394"/>
                </a:solidFill>
              </a:rPr>
              <a:t>रन्ति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ఈత కొడుతున్నారు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5910600" y="3952950"/>
            <a:ext cx="317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क्रीड</a:t>
            </a:r>
            <a:r>
              <a:rPr b="1" lang="en" sz="1800">
                <a:solidFill>
                  <a:srgbClr val="0B5394"/>
                </a:solidFill>
              </a:rPr>
              <a:t>न्ति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ఆడుకుంటున్నారు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